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Oswald Medium"/>
      <p:regular r:id="rId31"/>
      <p:bold r:id="rId32"/>
    </p:embeddedFont>
    <p:embeddedFont>
      <p:font typeface="Oswald Light"/>
      <p:regular r:id="rId33"/>
      <p:bold r:id="rId34"/>
    </p:embeddedFont>
    <p:embeddedFont>
      <p:font typeface="Oswald"/>
      <p:regular r:id="rId35"/>
      <p:bold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OswaldMedium-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OswaldLight-regular.fntdata"/><Relationship Id="rId10" Type="http://schemas.openxmlformats.org/officeDocument/2006/relationships/slide" Target="slides/slide5.xml"/><Relationship Id="rId32" Type="http://schemas.openxmlformats.org/officeDocument/2006/relationships/font" Target="fonts/OswaldMedium-bold.fntdata"/><Relationship Id="rId13" Type="http://schemas.openxmlformats.org/officeDocument/2006/relationships/slide" Target="slides/slide8.xml"/><Relationship Id="rId35" Type="http://schemas.openxmlformats.org/officeDocument/2006/relationships/font" Target="fonts/Oswald-regular.fntdata"/><Relationship Id="rId12" Type="http://schemas.openxmlformats.org/officeDocument/2006/relationships/slide" Target="slides/slide7.xml"/><Relationship Id="rId34" Type="http://schemas.openxmlformats.org/officeDocument/2006/relationships/font" Target="fonts/OswaldLight-bold.fntdata"/><Relationship Id="rId15" Type="http://schemas.openxmlformats.org/officeDocument/2006/relationships/slide" Target="slides/slide10.xml"/><Relationship Id="rId14" Type="http://schemas.openxmlformats.org/officeDocument/2006/relationships/slide" Target="slides/slide9.xml"/><Relationship Id="rId36" Type="http://schemas.openxmlformats.org/officeDocument/2006/relationships/font" Target="fonts/Oswald-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a5e7488bd6_3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a5e7488bd6_3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28e62354bc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28e62354bc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2a5e7488b2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2a5e7488b2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a5e7488bd6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2a5e7488bd6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8e62354bc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8e62354bc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a5e7488bd6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2a5e7488bd6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a5e7488bd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a5e7488bd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a5e7488bd6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a5e7488bd6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a5e7488bd6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a5e7488bd6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5e7488b25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5e7488b25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2a5e7488b2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2a5e7488b2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a5e7488bd6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a5e7488bd6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a5e7488bd6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a5e7488bd6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2a5e7488b25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2a5e7488b25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a5e7488bd6_1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a5e7488bd6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2a5e7488b25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2a5e7488b25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5e7488bd6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5e7488bd6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1ed3b7d5244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1ed3b7d5244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a5e7488bd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a5e7488bd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8e62354bc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8e62354bc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2a5e7488bd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2a5e7488bd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5e7488bd6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5e7488bd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d3b7d5244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d3b7d5244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5e7488bd6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5e7488bd6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2a5e7488b25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2a5e7488b25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2.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3.png"/><Relationship Id="rId4"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0" y="0"/>
            <a:ext cx="9143997" cy="5143501"/>
          </a:xfrm>
          <a:prstGeom prst="rect">
            <a:avLst/>
          </a:prstGeom>
          <a:noFill/>
          <a:ln>
            <a:noFill/>
          </a:ln>
        </p:spPr>
      </p:pic>
      <p:sp>
        <p:nvSpPr>
          <p:cNvPr id="55" name="Google Shape;55;p13"/>
          <p:cNvSpPr txBox="1"/>
          <p:nvPr>
            <p:ph type="ctrTitle"/>
          </p:nvPr>
        </p:nvSpPr>
        <p:spPr>
          <a:xfrm>
            <a:off x="1784875" y="716700"/>
            <a:ext cx="8365200" cy="20526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latin typeface="Oswald Medium"/>
                <a:ea typeface="Oswald Medium"/>
                <a:cs typeface="Oswald Medium"/>
                <a:sym typeface="Oswald Medium"/>
              </a:rPr>
              <a:t>Air </a:t>
            </a:r>
            <a:endParaRPr>
              <a:latin typeface="Oswald Medium"/>
              <a:ea typeface="Oswald Medium"/>
              <a:cs typeface="Oswald Medium"/>
              <a:sym typeface="Oswald Medium"/>
            </a:endParaRPr>
          </a:p>
          <a:p>
            <a:pPr indent="0" lvl="0" marL="0" rtl="0" algn="ctr">
              <a:spcBef>
                <a:spcPts val="0"/>
              </a:spcBef>
              <a:spcAft>
                <a:spcPts val="0"/>
              </a:spcAft>
              <a:buNone/>
            </a:pPr>
            <a:r>
              <a:rPr lang="en">
                <a:latin typeface="Oswald Medium"/>
                <a:ea typeface="Oswald Medium"/>
                <a:cs typeface="Oswald Medium"/>
                <a:sym typeface="Oswald Medium"/>
              </a:rPr>
              <a:t>Quality</a:t>
            </a:r>
            <a:endParaRPr>
              <a:latin typeface="Oswald Medium"/>
              <a:ea typeface="Oswald Medium"/>
              <a:cs typeface="Oswald Medium"/>
              <a:sym typeface="Oswald Medium"/>
            </a:endParaRPr>
          </a:p>
          <a:p>
            <a:pPr indent="0" lvl="0" marL="0" rtl="0" algn="ctr">
              <a:spcBef>
                <a:spcPts val="0"/>
              </a:spcBef>
              <a:spcAft>
                <a:spcPts val="0"/>
              </a:spcAft>
              <a:buNone/>
            </a:pPr>
            <a:r>
              <a:rPr lang="en">
                <a:latin typeface="Oswald Medium"/>
                <a:ea typeface="Oswald Medium"/>
                <a:cs typeface="Oswald Medium"/>
                <a:sym typeface="Oswald Medium"/>
              </a:rPr>
              <a:t>Index</a:t>
            </a:r>
            <a:endParaRPr>
              <a:latin typeface="Oswald Medium"/>
              <a:ea typeface="Oswald Medium"/>
              <a:cs typeface="Oswald Medium"/>
              <a:sym typeface="Oswald Medium"/>
            </a:endParaRPr>
          </a:p>
        </p:txBody>
      </p:sp>
      <p:sp>
        <p:nvSpPr>
          <p:cNvPr id="56" name="Google Shape;56;p13"/>
          <p:cNvSpPr txBox="1"/>
          <p:nvPr/>
        </p:nvSpPr>
        <p:spPr>
          <a:xfrm>
            <a:off x="3410100" y="4194900"/>
            <a:ext cx="5333400" cy="12930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sz="1800">
                <a:solidFill>
                  <a:srgbClr val="D9D9D9"/>
                </a:solidFill>
                <a:latin typeface="Oswald"/>
                <a:ea typeface="Oswald"/>
                <a:cs typeface="Oswald"/>
                <a:sym typeface="Oswald"/>
              </a:rPr>
              <a:t>Data Visualization</a:t>
            </a:r>
            <a:endParaRPr sz="1800">
              <a:solidFill>
                <a:srgbClr val="D9D9D9"/>
              </a:solidFill>
              <a:latin typeface="Oswald"/>
              <a:ea typeface="Oswald"/>
              <a:cs typeface="Oswald"/>
              <a:sym typeface="Oswald"/>
            </a:endParaRPr>
          </a:p>
          <a:p>
            <a:pPr indent="0" lvl="0" marL="0" rtl="0" algn="r">
              <a:spcBef>
                <a:spcPts val="0"/>
              </a:spcBef>
              <a:spcAft>
                <a:spcPts val="0"/>
              </a:spcAft>
              <a:buClr>
                <a:schemeClr val="dk1"/>
              </a:buClr>
              <a:buSzPts val="1100"/>
              <a:buFont typeface="Arial"/>
              <a:buNone/>
            </a:pPr>
            <a:r>
              <a:rPr lang="en" sz="1800">
                <a:solidFill>
                  <a:srgbClr val="D9D9D9"/>
                </a:solidFill>
                <a:latin typeface="Oswald Light"/>
                <a:ea typeface="Oswald Light"/>
                <a:cs typeface="Oswald Light"/>
                <a:sym typeface="Oswald Light"/>
              </a:rPr>
              <a:t>Laura Gould, Prajwal  Nagendra, &amp; Masouma Taji</a:t>
            </a:r>
            <a:r>
              <a:rPr lang="en" sz="1800">
                <a:solidFill>
                  <a:srgbClr val="D9D9D9"/>
                </a:solidFill>
              </a:rPr>
              <a:t>k</a:t>
            </a:r>
            <a:endParaRPr sz="1800">
              <a:solidFill>
                <a:srgbClr val="D9D9D9"/>
              </a:solidFill>
            </a:endParaRPr>
          </a:p>
          <a:p>
            <a:pPr indent="0" lvl="0" marL="0" rtl="0" algn="l">
              <a:spcBef>
                <a:spcPts val="0"/>
              </a:spcBef>
              <a:spcAft>
                <a:spcPts val="0"/>
              </a:spcAft>
              <a:buNone/>
            </a:pPr>
            <a:r>
              <a:t/>
            </a:r>
            <a:endParaRPr sz="1800">
              <a:solidFill>
                <a:schemeClr val="dk2"/>
              </a:solidFill>
            </a:endParaRPr>
          </a:p>
          <a:p>
            <a:pPr indent="0" lvl="0" marL="0" rtl="0" algn="l">
              <a:spcBef>
                <a:spcPts val="0"/>
              </a:spcBef>
              <a:spcAft>
                <a:spcPts val="0"/>
              </a:spcAft>
              <a:buNone/>
            </a:pPr>
            <a:r>
              <a:t/>
            </a:r>
            <a:endParaRPr sz="1800">
              <a:solidFill>
                <a:schemeClr val="dk2"/>
              </a:solidFill>
            </a:endParaRPr>
          </a:p>
        </p:txBody>
      </p:sp>
      <p:sp>
        <p:nvSpPr>
          <p:cNvPr id="57" name="Google Shape;57;p13"/>
          <p:cNvSpPr txBox="1"/>
          <p:nvPr/>
        </p:nvSpPr>
        <p:spPr>
          <a:xfrm>
            <a:off x="4467475" y="2708775"/>
            <a:ext cx="30000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Understanding Regional </a:t>
            </a:r>
            <a:endParaRPr sz="1500"/>
          </a:p>
          <a:p>
            <a:pPr indent="0" lvl="0" marL="0" rtl="0" algn="ctr">
              <a:spcBef>
                <a:spcPts val="0"/>
              </a:spcBef>
              <a:spcAft>
                <a:spcPts val="0"/>
              </a:spcAft>
              <a:buNone/>
            </a:pPr>
            <a:r>
              <a:rPr lang="en" sz="1500"/>
              <a:t>Air Quality Trends in the US</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Clr>
                <a:schemeClr val="dk1"/>
              </a:buClr>
              <a:buSzPct val="39285"/>
              <a:buFont typeface="Arial"/>
              <a:buNone/>
            </a:pPr>
            <a:r>
              <a:rPr lang="en">
                <a:latin typeface="Oswald"/>
                <a:ea typeface="Oswald"/>
                <a:cs typeface="Oswald"/>
                <a:sym typeface="Oswald"/>
              </a:rPr>
              <a:t>Choropleth map showing Median AQI</a:t>
            </a:r>
            <a:endParaRPr>
              <a:latin typeface="Oswald"/>
              <a:ea typeface="Oswald"/>
              <a:cs typeface="Oswald"/>
              <a:sym typeface="Oswald"/>
            </a:endParaRPr>
          </a:p>
          <a:p>
            <a:pPr indent="0" lvl="0" marL="0" rtl="0" algn="l">
              <a:spcBef>
                <a:spcPts val="0"/>
              </a:spcBef>
              <a:spcAft>
                <a:spcPts val="0"/>
              </a:spcAft>
              <a:buNone/>
            </a:pPr>
            <a:r>
              <a:t/>
            </a:r>
            <a:endParaRPr/>
          </a:p>
        </p:txBody>
      </p:sp>
      <p:pic>
        <p:nvPicPr>
          <p:cNvPr id="115" name="Google Shape;115;p22"/>
          <p:cNvPicPr preferRelativeResize="0"/>
          <p:nvPr/>
        </p:nvPicPr>
        <p:blipFill>
          <a:blip r:embed="rId3">
            <a:alphaModFix/>
          </a:blip>
          <a:stretch>
            <a:fillRect/>
          </a:stretch>
        </p:blipFill>
        <p:spPr>
          <a:xfrm>
            <a:off x="220976" y="572700"/>
            <a:ext cx="8611322" cy="4570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West has Fewer Good Days; More Hazardous Days</a:t>
            </a:r>
            <a:endParaRPr/>
          </a:p>
        </p:txBody>
      </p:sp>
      <p:pic>
        <p:nvPicPr>
          <p:cNvPr id="121" name="Google Shape;121;p23"/>
          <p:cNvPicPr preferRelativeResize="0"/>
          <p:nvPr/>
        </p:nvPicPr>
        <p:blipFill>
          <a:blip r:embed="rId3">
            <a:alphaModFix/>
          </a:blip>
          <a:stretch>
            <a:fillRect/>
          </a:stretch>
        </p:blipFill>
        <p:spPr>
          <a:xfrm>
            <a:off x="0" y="1017725"/>
            <a:ext cx="9168383" cy="41257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24"/>
          <p:cNvSpPr txBox="1"/>
          <p:nvPr>
            <p:ph type="title"/>
          </p:nvPr>
        </p:nvSpPr>
        <p:spPr>
          <a:xfrm>
            <a:off x="311700" y="1275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Air Quality Metrics across Regions</a:t>
            </a:r>
            <a:endParaRPr/>
          </a:p>
        </p:txBody>
      </p:sp>
      <p:pic>
        <p:nvPicPr>
          <p:cNvPr id="127" name="Google Shape;127;p24"/>
          <p:cNvPicPr preferRelativeResize="0"/>
          <p:nvPr/>
        </p:nvPicPr>
        <p:blipFill>
          <a:blip r:embed="rId3">
            <a:alphaModFix/>
          </a:blip>
          <a:stretch>
            <a:fillRect/>
          </a:stretch>
        </p:blipFill>
        <p:spPr>
          <a:xfrm>
            <a:off x="1185963" y="757775"/>
            <a:ext cx="6772083" cy="43857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idx="4294967295" type="title"/>
          </p:nvPr>
        </p:nvSpPr>
        <p:spPr>
          <a:xfrm>
            <a:off x="311700" y="1604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Counties of Least Concern</a:t>
            </a:r>
            <a:endParaRPr>
              <a:latin typeface="Oswald"/>
              <a:ea typeface="Oswald"/>
              <a:cs typeface="Oswald"/>
              <a:sym typeface="Oswald"/>
            </a:endParaRPr>
          </a:p>
        </p:txBody>
      </p:sp>
      <p:pic>
        <p:nvPicPr>
          <p:cNvPr id="133" name="Google Shape;133;p25"/>
          <p:cNvPicPr preferRelativeResize="0"/>
          <p:nvPr/>
        </p:nvPicPr>
        <p:blipFill>
          <a:blip r:embed="rId3">
            <a:alphaModFix/>
          </a:blip>
          <a:stretch>
            <a:fillRect/>
          </a:stretch>
        </p:blipFill>
        <p:spPr>
          <a:xfrm>
            <a:off x="698500" y="733150"/>
            <a:ext cx="7938645" cy="44103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26"/>
          <p:cNvPicPr preferRelativeResize="0"/>
          <p:nvPr/>
        </p:nvPicPr>
        <p:blipFill>
          <a:blip r:embed="rId3">
            <a:alphaModFix/>
          </a:blip>
          <a:stretch>
            <a:fillRect/>
          </a:stretch>
        </p:blipFill>
        <p:spPr>
          <a:xfrm>
            <a:off x="0" y="707750"/>
            <a:ext cx="9143999" cy="4466194"/>
          </a:xfrm>
          <a:prstGeom prst="rect">
            <a:avLst/>
          </a:prstGeom>
          <a:noFill/>
          <a:ln>
            <a:noFill/>
          </a:ln>
        </p:spPr>
      </p:pic>
      <p:sp>
        <p:nvSpPr>
          <p:cNvPr id="139" name="Google Shape;139;p26"/>
          <p:cNvSpPr txBox="1"/>
          <p:nvPr>
            <p:ph type="title"/>
          </p:nvPr>
        </p:nvSpPr>
        <p:spPr>
          <a:xfrm>
            <a:off x="311700" y="13505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Oswald"/>
                <a:ea typeface="Oswald"/>
                <a:cs typeface="Oswald"/>
                <a:sym typeface="Oswald"/>
              </a:rPr>
              <a:t>Counties of Least Concern</a:t>
            </a:r>
            <a:endParaRPr>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27"/>
          <p:cNvPicPr preferRelativeResize="0"/>
          <p:nvPr/>
        </p:nvPicPr>
        <p:blipFill rotWithShape="1">
          <a:blip r:embed="rId3">
            <a:alphaModFix amt="63000"/>
          </a:blip>
          <a:srcRect b="32610" l="46213" r="0" t="2297"/>
          <a:stretch/>
        </p:blipFill>
        <p:spPr>
          <a:xfrm>
            <a:off x="0" y="0"/>
            <a:ext cx="9144003" cy="5143501"/>
          </a:xfrm>
          <a:prstGeom prst="rect">
            <a:avLst/>
          </a:prstGeom>
          <a:noFill/>
          <a:ln>
            <a:noFill/>
          </a:ln>
        </p:spPr>
      </p:pic>
      <p:sp>
        <p:nvSpPr>
          <p:cNvPr id="145" name="Google Shape;145;p2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Mapping AQI Days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Hazardous</a:t>
            </a:r>
            <a:r>
              <a:rPr lang="en"/>
              <a:t> Days by State</a:t>
            </a:r>
            <a:endParaRPr/>
          </a:p>
        </p:txBody>
      </p:sp>
      <p:pic>
        <p:nvPicPr>
          <p:cNvPr id="151" name="Google Shape;151;p28"/>
          <p:cNvPicPr preferRelativeResize="0"/>
          <p:nvPr/>
        </p:nvPicPr>
        <p:blipFill>
          <a:blip r:embed="rId3">
            <a:alphaModFix/>
          </a:blip>
          <a:stretch>
            <a:fillRect/>
          </a:stretch>
        </p:blipFill>
        <p:spPr>
          <a:xfrm>
            <a:off x="904650" y="1017725"/>
            <a:ext cx="7334707" cy="412577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Good Days by State</a:t>
            </a:r>
            <a:endParaRPr/>
          </a:p>
        </p:txBody>
      </p:sp>
      <p:pic>
        <p:nvPicPr>
          <p:cNvPr id="157" name="Google Shape;157;p29"/>
          <p:cNvPicPr preferRelativeResize="0"/>
          <p:nvPr/>
        </p:nvPicPr>
        <p:blipFill>
          <a:blip r:embed="rId3">
            <a:alphaModFix/>
          </a:blip>
          <a:stretch>
            <a:fillRect/>
          </a:stretch>
        </p:blipFill>
        <p:spPr>
          <a:xfrm>
            <a:off x="792657" y="1017725"/>
            <a:ext cx="7558682" cy="41257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Unhealthy Days by States </a:t>
            </a:r>
            <a:endParaRPr/>
          </a:p>
        </p:txBody>
      </p:sp>
      <p:pic>
        <p:nvPicPr>
          <p:cNvPr id="163" name="Google Shape;163;p30"/>
          <p:cNvPicPr preferRelativeResize="0"/>
          <p:nvPr/>
        </p:nvPicPr>
        <p:blipFill>
          <a:blip r:embed="rId3">
            <a:alphaModFix/>
          </a:blip>
          <a:stretch>
            <a:fillRect/>
          </a:stretch>
        </p:blipFill>
        <p:spPr>
          <a:xfrm>
            <a:off x="915368" y="1017725"/>
            <a:ext cx="7313260" cy="4065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Good Days by County</a:t>
            </a:r>
            <a:endParaRPr/>
          </a:p>
        </p:txBody>
      </p:sp>
      <p:pic>
        <p:nvPicPr>
          <p:cNvPr id="169" name="Google Shape;169;p31"/>
          <p:cNvPicPr preferRelativeResize="0"/>
          <p:nvPr/>
        </p:nvPicPr>
        <p:blipFill>
          <a:blip r:embed="rId3">
            <a:alphaModFix/>
          </a:blip>
          <a:stretch>
            <a:fillRect/>
          </a:stretch>
        </p:blipFill>
        <p:spPr>
          <a:xfrm>
            <a:off x="876847" y="1017725"/>
            <a:ext cx="7390316" cy="41257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pic>
        <p:nvPicPr>
          <p:cNvPr id="62" name="Google Shape;62;p14"/>
          <p:cNvPicPr preferRelativeResize="0"/>
          <p:nvPr/>
        </p:nvPicPr>
        <p:blipFill rotWithShape="1">
          <a:blip r:embed="rId3">
            <a:alphaModFix amt="63000"/>
          </a:blip>
          <a:srcRect b="32610" l="46213" r="0" t="2297"/>
          <a:stretch/>
        </p:blipFill>
        <p:spPr>
          <a:xfrm>
            <a:off x="0" y="0"/>
            <a:ext cx="9144003" cy="5143501"/>
          </a:xfrm>
          <a:prstGeom prst="rect">
            <a:avLst/>
          </a:prstGeom>
          <a:noFill/>
          <a:ln>
            <a:noFill/>
          </a:ln>
        </p:spPr>
      </p:pic>
      <p:sp>
        <p:nvSpPr>
          <p:cNvPr id="63" name="Google Shape;63;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720">
                <a:latin typeface="Oswald"/>
                <a:ea typeface="Oswald"/>
                <a:cs typeface="Oswald"/>
                <a:sym typeface="Oswald"/>
              </a:rPr>
              <a:t>Air Pollution</a:t>
            </a:r>
            <a:endParaRPr sz="2720">
              <a:latin typeface="Oswald"/>
              <a:ea typeface="Oswald"/>
              <a:cs typeface="Oswald"/>
              <a:sym typeface="Oswald"/>
            </a:endParaRPr>
          </a:p>
        </p:txBody>
      </p:sp>
      <p:sp>
        <p:nvSpPr>
          <p:cNvPr id="64" name="Google Shape;64;p14"/>
          <p:cNvSpPr txBox="1"/>
          <p:nvPr>
            <p:ph idx="1" type="body"/>
          </p:nvPr>
        </p:nvSpPr>
        <p:spPr>
          <a:xfrm>
            <a:off x="311700" y="1233625"/>
            <a:ext cx="8520600" cy="3416400"/>
          </a:xfrm>
          <a:prstGeom prst="rect">
            <a:avLst/>
          </a:prstGeom>
        </p:spPr>
        <p:txBody>
          <a:bodyPr anchorCtr="0" anchor="t" bIns="91425" lIns="91425" spcFirstLastPara="1" rIns="91425" wrap="square" tIns="91425">
            <a:noAutofit/>
          </a:bodyPr>
          <a:lstStyle/>
          <a:p>
            <a:pPr indent="-342582" lvl="0" marL="457200" rtl="0" algn="l">
              <a:lnSpc>
                <a:spcPct val="115000"/>
              </a:lnSpc>
              <a:spcBef>
                <a:spcPts val="0"/>
              </a:spcBef>
              <a:spcAft>
                <a:spcPts val="0"/>
              </a:spcAft>
              <a:buClr>
                <a:schemeClr val="dk1"/>
              </a:buClr>
              <a:buSzPts val="1795"/>
              <a:buFont typeface="Oswald Light"/>
              <a:buChar char="●"/>
            </a:pPr>
            <a:r>
              <a:rPr lang="en" sz="1795">
                <a:solidFill>
                  <a:schemeClr val="dk1"/>
                </a:solidFill>
                <a:latin typeface="Oswald Light"/>
                <a:ea typeface="Oswald Light"/>
                <a:cs typeface="Oswald Light"/>
                <a:sym typeface="Oswald Light"/>
              </a:rPr>
              <a:t>Air pollution poses a grave threat to public health.</a:t>
            </a:r>
            <a:endParaRPr sz="1795">
              <a:solidFill>
                <a:schemeClr val="dk1"/>
              </a:solidFill>
              <a:latin typeface="Oswald Light"/>
              <a:ea typeface="Oswald Light"/>
              <a:cs typeface="Oswald Light"/>
              <a:sym typeface="Oswald Light"/>
            </a:endParaRPr>
          </a:p>
          <a:p>
            <a:pPr indent="-342582" lvl="0" marL="457200" rtl="0" algn="l">
              <a:lnSpc>
                <a:spcPct val="115000"/>
              </a:lnSpc>
              <a:spcBef>
                <a:spcPts val="0"/>
              </a:spcBef>
              <a:spcAft>
                <a:spcPts val="0"/>
              </a:spcAft>
              <a:buClr>
                <a:schemeClr val="dk1"/>
              </a:buClr>
              <a:buSzPts val="1795"/>
              <a:buFont typeface="Oswald Light"/>
              <a:buChar char="●"/>
            </a:pPr>
            <a:r>
              <a:rPr lang="en" sz="1795">
                <a:solidFill>
                  <a:schemeClr val="dk1"/>
                </a:solidFill>
                <a:latin typeface="Oswald Light"/>
                <a:ea typeface="Oswald Light"/>
                <a:cs typeface="Oswald Light"/>
                <a:sym typeface="Oswald Light"/>
              </a:rPr>
              <a:t>1 in 4 people (over 119 million) in the US face health risks from air pollution.</a:t>
            </a:r>
            <a:endParaRPr sz="1795">
              <a:solidFill>
                <a:schemeClr val="dk1"/>
              </a:solidFill>
              <a:latin typeface="Oswald Light"/>
              <a:ea typeface="Oswald Light"/>
              <a:cs typeface="Oswald Light"/>
              <a:sym typeface="Oswald Light"/>
            </a:endParaRPr>
          </a:p>
          <a:p>
            <a:pPr indent="-342582" lvl="0" marL="457200" rtl="0" algn="l">
              <a:lnSpc>
                <a:spcPct val="115000"/>
              </a:lnSpc>
              <a:spcBef>
                <a:spcPts val="0"/>
              </a:spcBef>
              <a:spcAft>
                <a:spcPts val="0"/>
              </a:spcAft>
              <a:buClr>
                <a:schemeClr val="dk1"/>
              </a:buClr>
              <a:buSzPts val="1795"/>
              <a:buFont typeface="Oswald Light"/>
              <a:buChar char="●"/>
            </a:pPr>
            <a:r>
              <a:rPr lang="en" sz="1795">
                <a:solidFill>
                  <a:schemeClr val="dk1"/>
                </a:solidFill>
                <a:latin typeface="Oswald Light"/>
                <a:ea typeface="Oswald Light"/>
                <a:cs typeface="Oswald Light"/>
                <a:sym typeface="Oswald Light"/>
              </a:rPr>
              <a:t>Disproportionate impacts on communities of color and Western city residents.</a:t>
            </a:r>
            <a:endParaRPr sz="1795">
              <a:solidFill>
                <a:schemeClr val="dk1"/>
              </a:solidFill>
              <a:latin typeface="Oswald Light"/>
              <a:ea typeface="Oswald Light"/>
              <a:cs typeface="Oswald Light"/>
              <a:sym typeface="Oswald Light"/>
            </a:endParaRPr>
          </a:p>
          <a:p>
            <a:pPr indent="-342582" lvl="0" marL="457200" rtl="0" algn="l">
              <a:lnSpc>
                <a:spcPct val="115000"/>
              </a:lnSpc>
              <a:spcBef>
                <a:spcPts val="0"/>
              </a:spcBef>
              <a:spcAft>
                <a:spcPts val="0"/>
              </a:spcAft>
              <a:buClr>
                <a:schemeClr val="dk1"/>
              </a:buClr>
              <a:buSzPts val="1795"/>
              <a:buFont typeface="Oswald Light"/>
              <a:buChar char="●"/>
            </a:pPr>
            <a:r>
              <a:rPr lang="en" sz="1795">
                <a:solidFill>
                  <a:schemeClr val="dk1"/>
                </a:solidFill>
                <a:latin typeface="Oswald Light"/>
                <a:ea typeface="Oswald Light"/>
                <a:cs typeface="Oswald Light"/>
                <a:sym typeface="Oswald Light"/>
              </a:rPr>
              <a:t>Persistent exposure to air pollution leads to long-term health risks such as heart disease, lung cancer, respiratory ailments like emphysema, and potential damage to vital organs like nerves, brain, kidneys, liver. They are also suspected to cause birth defects.</a:t>
            </a:r>
            <a:endParaRPr sz="1795">
              <a:solidFill>
                <a:schemeClr val="dk1"/>
              </a:solidFill>
              <a:latin typeface="Oswald Light"/>
              <a:ea typeface="Oswald Light"/>
              <a:cs typeface="Oswald Light"/>
              <a:sym typeface="Oswald Light"/>
            </a:endParaRPr>
          </a:p>
          <a:p>
            <a:pPr indent="-342582" lvl="0" marL="457200" rtl="0" algn="l">
              <a:lnSpc>
                <a:spcPct val="115000"/>
              </a:lnSpc>
              <a:spcBef>
                <a:spcPts val="0"/>
              </a:spcBef>
              <a:spcAft>
                <a:spcPts val="0"/>
              </a:spcAft>
              <a:buClr>
                <a:schemeClr val="dk1"/>
              </a:buClr>
              <a:buSzPts val="1795"/>
              <a:buFont typeface="Oswald Light"/>
              <a:buChar char="●"/>
            </a:pPr>
            <a:r>
              <a:rPr lang="en" sz="1795">
                <a:solidFill>
                  <a:schemeClr val="dk1"/>
                </a:solidFill>
                <a:latin typeface="Oswald Light"/>
                <a:ea typeface="Oswald Light"/>
                <a:cs typeface="Oswald Light"/>
                <a:sym typeface="Oswald Light"/>
              </a:rPr>
              <a:t>2023 State of the Air report reveals ongoing risks from ozone and particle pollution.</a:t>
            </a:r>
            <a:endParaRPr sz="1795">
              <a:solidFill>
                <a:schemeClr val="dk1"/>
              </a:solidFill>
              <a:latin typeface="Oswald Light"/>
              <a:ea typeface="Oswald Light"/>
              <a:cs typeface="Oswald Light"/>
              <a:sym typeface="Oswald Light"/>
            </a:endParaRPr>
          </a:p>
          <a:p>
            <a:pPr indent="-342582" lvl="0" marL="457200" rtl="0" algn="l">
              <a:lnSpc>
                <a:spcPct val="115000"/>
              </a:lnSpc>
              <a:spcBef>
                <a:spcPts val="0"/>
              </a:spcBef>
              <a:spcAft>
                <a:spcPts val="0"/>
              </a:spcAft>
              <a:buClr>
                <a:schemeClr val="dk1"/>
              </a:buClr>
              <a:buSzPts val="1795"/>
              <a:buFont typeface="Oswald Light"/>
              <a:buChar char="●"/>
            </a:pPr>
            <a:r>
              <a:rPr lang="en" sz="1795">
                <a:solidFill>
                  <a:schemeClr val="dk1"/>
                </a:solidFill>
                <a:latin typeface="Oswald Light"/>
                <a:ea typeface="Oswald Light"/>
                <a:cs typeface="Oswald Light"/>
                <a:sym typeface="Oswald Light"/>
              </a:rPr>
              <a:t>Air pollution, characterized by emissions of greenhouse gases like carbon dioxide (CO2), methane (CH4), and nitrous oxide (N2O, contributes significantly to global warming by trapping heat in the atmosphere, exacerbating climate change.</a:t>
            </a:r>
            <a:endParaRPr sz="1795">
              <a:solidFill>
                <a:schemeClr val="dk1"/>
              </a:solidFill>
              <a:latin typeface="Oswald Light"/>
              <a:ea typeface="Oswald Light"/>
              <a:cs typeface="Oswald Light"/>
              <a:sym typeface="Oswald Light"/>
            </a:endParaRPr>
          </a:p>
          <a:p>
            <a:pPr indent="0" lvl="0" marL="457200" rtl="0" algn="l">
              <a:lnSpc>
                <a:spcPct val="95000"/>
              </a:lnSpc>
              <a:spcBef>
                <a:spcPts val="1200"/>
              </a:spcBef>
              <a:spcAft>
                <a:spcPts val="0"/>
              </a:spcAft>
              <a:buSzPts val="852"/>
              <a:buNone/>
            </a:pPr>
            <a:r>
              <a:t/>
            </a:r>
            <a:endParaRPr sz="1795">
              <a:solidFill>
                <a:schemeClr val="dk1"/>
              </a:solidFill>
              <a:latin typeface="Oswald Light"/>
              <a:ea typeface="Oswald Light"/>
              <a:cs typeface="Oswald Light"/>
              <a:sym typeface="Oswald Light"/>
            </a:endParaRPr>
          </a:p>
          <a:p>
            <a:pPr indent="0" lvl="0" marL="914400" rtl="0" algn="l">
              <a:lnSpc>
                <a:spcPct val="95000"/>
              </a:lnSpc>
              <a:spcBef>
                <a:spcPts val="1200"/>
              </a:spcBef>
              <a:spcAft>
                <a:spcPts val="1200"/>
              </a:spcAft>
              <a:buSzPts val="852"/>
              <a:buNone/>
            </a:pPr>
            <a:r>
              <a:t/>
            </a:r>
            <a:endParaRPr sz="1795">
              <a:solidFill>
                <a:schemeClr val="dk1"/>
              </a:solidFill>
              <a:latin typeface="Oswald Light"/>
              <a:ea typeface="Oswald Light"/>
              <a:cs typeface="Oswald Light"/>
              <a:sym typeface="Oswal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pic>
        <p:nvPicPr>
          <p:cNvPr id="174" name="Google Shape;174;p32"/>
          <p:cNvPicPr preferRelativeResize="0"/>
          <p:nvPr/>
        </p:nvPicPr>
        <p:blipFill rotWithShape="1">
          <a:blip r:embed="rId3">
            <a:alphaModFix amt="63000"/>
          </a:blip>
          <a:srcRect b="32610" l="46213" r="0" t="2297"/>
          <a:stretch/>
        </p:blipFill>
        <p:spPr>
          <a:xfrm>
            <a:off x="0" y="0"/>
            <a:ext cx="9144003" cy="5143501"/>
          </a:xfrm>
          <a:prstGeom prst="rect">
            <a:avLst/>
          </a:prstGeom>
          <a:noFill/>
          <a:ln>
            <a:noFill/>
          </a:ln>
        </p:spPr>
      </p:pic>
      <p:sp>
        <p:nvSpPr>
          <p:cNvPr id="175" name="Google Shape;175;p32"/>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Pollutant Data</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Regions Have Ozone Issues</a:t>
            </a:r>
            <a:endParaRPr/>
          </a:p>
        </p:txBody>
      </p:sp>
      <p:pic>
        <p:nvPicPr>
          <p:cNvPr id="181" name="Google Shape;181;p33"/>
          <p:cNvPicPr preferRelativeResize="0"/>
          <p:nvPr/>
        </p:nvPicPr>
        <p:blipFill>
          <a:blip r:embed="rId3">
            <a:alphaModFix/>
          </a:blip>
          <a:stretch>
            <a:fillRect/>
          </a:stretch>
        </p:blipFill>
        <p:spPr>
          <a:xfrm>
            <a:off x="0" y="1028697"/>
            <a:ext cx="9144000" cy="411480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Very Little NO2 or CO Exposure in 2022</a:t>
            </a:r>
            <a:endParaRPr/>
          </a:p>
        </p:txBody>
      </p:sp>
      <p:pic>
        <p:nvPicPr>
          <p:cNvPr id="187" name="Google Shape;187;p34"/>
          <p:cNvPicPr preferRelativeResize="0"/>
          <p:nvPr/>
        </p:nvPicPr>
        <p:blipFill>
          <a:blip r:embed="rId3">
            <a:alphaModFix/>
          </a:blip>
          <a:stretch>
            <a:fillRect/>
          </a:stretch>
        </p:blipFill>
        <p:spPr>
          <a:xfrm>
            <a:off x="4572000" y="1017725"/>
            <a:ext cx="4572000" cy="4114802"/>
          </a:xfrm>
          <a:prstGeom prst="rect">
            <a:avLst/>
          </a:prstGeom>
          <a:noFill/>
          <a:ln>
            <a:noFill/>
          </a:ln>
        </p:spPr>
      </p:pic>
      <p:pic>
        <p:nvPicPr>
          <p:cNvPr id="188" name="Google Shape;188;p34"/>
          <p:cNvPicPr preferRelativeResize="0"/>
          <p:nvPr/>
        </p:nvPicPr>
        <p:blipFill>
          <a:blip r:embed="rId4">
            <a:alphaModFix/>
          </a:blip>
          <a:stretch>
            <a:fillRect/>
          </a:stretch>
        </p:blipFill>
        <p:spPr>
          <a:xfrm>
            <a:off x="0" y="1017725"/>
            <a:ext cx="4571998" cy="41148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MidWest and South Struggling with Particulate Matter</a:t>
            </a:r>
            <a:endParaRPr/>
          </a:p>
        </p:txBody>
      </p:sp>
      <p:pic>
        <p:nvPicPr>
          <p:cNvPr id="194" name="Google Shape;194;p35"/>
          <p:cNvPicPr preferRelativeResize="0"/>
          <p:nvPr/>
        </p:nvPicPr>
        <p:blipFill>
          <a:blip r:embed="rId3">
            <a:alphaModFix/>
          </a:blip>
          <a:stretch>
            <a:fillRect/>
          </a:stretch>
        </p:blipFill>
        <p:spPr>
          <a:xfrm>
            <a:off x="0" y="1028697"/>
            <a:ext cx="9144000" cy="41148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Ozone is Highly Correlated with Median AQI</a:t>
            </a:r>
            <a:endParaRPr/>
          </a:p>
        </p:txBody>
      </p:sp>
      <p:pic>
        <p:nvPicPr>
          <p:cNvPr id="200" name="Google Shape;200;p36"/>
          <p:cNvPicPr preferRelativeResize="0"/>
          <p:nvPr/>
        </p:nvPicPr>
        <p:blipFill>
          <a:blip r:embed="rId3">
            <a:alphaModFix/>
          </a:blip>
          <a:stretch>
            <a:fillRect/>
          </a:stretch>
        </p:blipFill>
        <p:spPr>
          <a:xfrm>
            <a:off x="1578725" y="1017725"/>
            <a:ext cx="5986537" cy="3991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37"/>
          <p:cNvPicPr preferRelativeResize="0"/>
          <p:nvPr/>
        </p:nvPicPr>
        <p:blipFill rotWithShape="1">
          <a:blip r:embed="rId3">
            <a:alphaModFix amt="63000"/>
          </a:blip>
          <a:srcRect b="32610" l="46213" r="0" t="2297"/>
          <a:stretch/>
        </p:blipFill>
        <p:spPr>
          <a:xfrm>
            <a:off x="0" y="0"/>
            <a:ext cx="9144003" cy="5143501"/>
          </a:xfrm>
          <a:prstGeom prst="rect">
            <a:avLst/>
          </a:prstGeom>
          <a:noFill/>
          <a:ln>
            <a:noFill/>
          </a:ln>
        </p:spPr>
      </p:pic>
      <p:sp>
        <p:nvSpPr>
          <p:cNvPr id="206" name="Google Shape;206;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FINAL CONCLUSIONS</a:t>
            </a:r>
            <a:endParaRPr/>
          </a:p>
        </p:txBody>
      </p:sp>
      <p:sp>
        <p:nvSpPr>
          <p:cNvPr id="207" name="Google Shape;207;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en">
                <a:solidFill>
                  <a:schemeClr val="dk1"/>
                </a:solidFill>
              </a:rPr>
              <a:t>AQI Overview</a:t>
            </a:r>
            <a:endParaRPr>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Most days are good</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South and West are struggling with air quality in 2022</a:t>
            </a:r>
            <a:endParaRPr sz="16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Mapping</a:t>
            </a:r>
            <a:endParaRPr>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California and Oregon have poor air quality - wildfires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Data is very spread out</a:t>
            </a:r>
            <a:endParaRPr sz="1600">
              <a:solidFill>
                <a:schemeClr val="dk1"/>
              </a:solidFill>
            </a:endParaRPr>
          </a:p>
          <a:p>
            <a:pPr indent="-342900" lvl="0" marL="457200" rtl="0" algn="l">
              <a:spcBef>
                <a:spcPts val="0"/>
              </a:spcBef>
              <a:spcAft>
                <a:spcPts val="0"/>
              </a:spcAft>
              <a:buClr>
                <a:schemeClr val="dk1"/>
              </a:buClr>
              <a:buSzPts val="1800"/>
              <a:buChar char="-"/>
            </a:pPr>
            <a:r>
              <a:rPr lang="en">
                <a:solidFill>
                  <a:schemeClr val="dk1"/>
                </a:solidFill>
              </a:rPr>
              <a:t>Pollutants</a:t>
            </a:r>
            <a:endParaRPr>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Concentration varies a lot by pollutant, and varies somewhat by region</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Ozone seems to be the main driving criteria for AQI </a:t>
            </a:r>
            <a:endParaRPr sz="16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pic>
        <p:nvPicPr>
          <p:cNvPr id="69" name="Google Shape;69;p15"/>
          <p:cNvPicPr preferRelativeResize="0"/>
          <p:nvPr/>
        </p:nvPicPr>
        <p:blipFill rotWithShape="1">
          <a:blip r:embed="rId3">
            <a:alphaModFix amt="63000"/>
          </a:blip>
          <a:srcRect b="32610" l="46213" r="0" t="2297"/>
          <a:stretch/>
        </p:blipFill>
        <p:spPr>
          <a:xfrm>
            <a:off x="0" y="0"/>
            <a:ext cx="9144003" cy="5143501"/>
          </a:xfrm>
          <a:prstGeom prst="rect">
            <a:avLst/>
          </a:prstGeom>
          <a:noFill/>
          <a:ln>
            <a:noFill/>
          </a:ln>
        </p:spPr>
      </p:pic>
      <p:sp>
        <p:nvSpPr>
          <p:cNvPr id="70" name="Google Shape;70;p15"/>
          <p:cNvSpPr txBox="1"/>
          <p:nvPr>
            <p:ph type="title"/>
          </p:nvPr>
        </p:nvSpPr>
        <p:spPr>
          <a:xfrm>
            <a:off x="222800" y="152925"/>
            <a:ext cx="8781600" cy="1663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latin typeface="Oswald"/>
                <a:ea typeface="Oswald"/>
                <a:cs typeface="Oswald"/>
                <a:sym typeface="Oswald"/>
              </a:rPr>
              <a:t>Air Quality Index (AQI)</a:t>
            </a:r>
            <a:endParaRPr>
              <a:latin typeface="Oswald"/>
              <a:ea typeface="Oswald"/>
              <a:cs typeface="Oswald"/>
              <a:sym typeface="Oswald"/>
            </a:endParaRPr>
          </a:p>
          <a:p>
            <a:pPr indent="0" lvl="0" marL="0" rtl="0" algn="l">
              <a:spcBef>
                <a:spcPts val="0"/>
              </a:spcBef>
              <a:spcAft>
                <a:spcPts val="0"/>
              </a:spcAft>
              <a:buNone/>
            </a:pPr>
            <a:r>
              <a:t/>
            </a:r>
            <a:endParaRPr i="1" sz="1844">
              <a:latin typeface="Oswald Light"/>
              <a:ea typeface="Oswald Light"/>
              <a:cs typeface="Oswald Light"/>
              <a:sym typeface="Oswald Light"/>
            </a:endParaRPr>
          </a:p>
          <a:p>
            <a:pPr indent="0" lvl="0" marL="0" rtl="0" algn="l">
              <a:spcBef>
                <a:spcPts val="0"/>
              </a:spcBef>
              <a:spcAft>
                <a:spcPts val="0"/>
              </a:spcAft>
              <a:buNone/>
            </a:pPr>
            <a:r>
              <a:rPr i="1" lang="en" sz="1844">
                <a:latin typeface="Oswald Light"/>
                <a:ea typeface="Oswald Light"/>
                <a:cs typeface="Oswald Light"/>
                <a:sym typeface="Oswald Light"/>
              </a:rPr>
              <a:t>The Air Quality Index (AQI) is a standardized tool used to measure and communicate the quality of outdoor air by assigning a numerical value that reflects the levels of various pollutants present.</a:t>
            </a:r>
            <a:endParaRPr i="1" sz="1844">
              <a:latin typeface="Oswald Light"/>
              <a:ea typeface="Oswald Light"/>
              <a:cs typeface="Oswald Light"/>
              <a:sym typeface="Oswald Light"/>
            </a:endParaRPr>
          </a:p>
        </p:txBody>
      </p:sp>
      <p:sp>
        <p:nvSpPr>
          <p:cNvPr id="71" name="Google Shape;71;p15"/>
          <p:cNvSpPr txBox="1"/>
          <p:nvPr>
            <p:ph idx="1" type="body"/>
          </p:nvPr>
        </p:nvSpPr>
        <p:spPr>
          <a:xfrm>
            <a:off x="222800" y="1816125"/>
            <a:ext cx="8413200" cy="3205200"/>
          </a:xfrm>
          <a:prstGeom prst="rect">
            <a:avLst/>
          </a:prstGeom>
        </p:spPr>
        <p:txBody>
          <a:bodyPr anchorCtr="0" anchor="t" bIns="91425" lIns="91425" spcFirstLastPara="1" rIns="91425" wrap="square" tIns="91425">
            <a:noAutofit/>
          </a:bodyPr>
          <a:lstStyle/>
          <a:p>
            <a:pPr indent="-339725" lvl="0" marL="457200" rtl="0" algn="l">
              <a:spcBef>
                <a:spcPts val="0"/>
              </a:spcBef>
              <a:spcAft>
                <a:spcPts val="0"/>
              </a:spcAft>
              <a:buClr>
                <a:schemeClr val="dk1"/>
              </a:buClr>
              <a:buSzPts val="1750"/>
              <a:buFont typeface="Oswald Light"/>
              <a:buChar char="●"/>
            </a:pPr>
            <a:r>
              <a:rPr lang="en" sz="1750">
                <a:solidFill>
                  <a:schemeClr val="dk1"/>
                </a:solidFill>
                <a:latin typeface="Oswald Light"/>
                <a:ea typeface="Oswald Light"/>
                <a:cs typeface="Oswald Light"/>
                <a:sym typeface="Oswald Light"/>
              </a:rPr>
              <a:t>The Air Quality Index (AQI) is maintained and calculated by environmental agencies such as the Environmental Protection Agency (EPA) in the US.</a:t>
            </a:r>
            <a:endParaRPr sz="1750">
              <a:solidFill>
                <a:schemeClr val="dk1"/>
              </a:solidFill>
              <a:latin typeface="Oswald Light"/>
              <a:ea typeface="Oswald Light"/>
              <a:cs typeface="Oswald Light"/>
              <a:sym typeface="Oswald Light"/>
            </a:endParaRPr>
          </a:p>
          <a:p>
            <a:pPr indent="-339725" lvl="0" marL="457200" rtl="0" algn="l">
              <a:spcBef>
                <a:spcPts val="0"/>
              </a:spcBef>
              <a:spcAft>
                <a:spcPts val="0"/>
              </a:spcAft>
              <a:buClr>
                <a:schemeClr val="dk1"/>
              </a:buClr>
              <a:buSzPts val="1750"/>
              <a:buFont typeface="Oswald Light"/>
              <a:buChar char="●"/>
            </a:pPr>
            <a:r>
              <a:rPr lang="en" sz="1750">
                <a:solidFill>
                  <a:schemeClr val="dk1"/>
                </a:solidFill>
                <a:latin typeface="Oswald Light"/>
                <a:ea typeface="Oswald Light"/>
                <a:cs typeface="Oswald Light"/>
                <a:sym typeface="Oswald Light"/>
              </a:rPr>
              <a:t>AQI is calculated by measuring pollutant concentrations (PM2.5, PM10, O3, NO2, SO2, CO), converting these into standardized index values, and selecting the highest sub-index as the overall AQI value for a specific location and time.</a:t>
            </a:r>
            <a:endParaRPr sz="1750">
              <a:solidFill>
                <a:schemeClr val="dk1"/>
              </a:solidFill>
              <a:latin typeface="Oswald Light"/>
              <a:ea typeface="Oswald Light"/>
              <a:cs typeface="Oswald Light"/>
              <a:sym typeface="Oswald Light"/>
            </a:endParaRPr>
          </a:p>
          <a:p>
            <a:pPr indent="-339725" lvl="0" marL="457200" rtl="0" algn="l">
              <a:spcBef>
                <a:spcPts val="0"/>
              </a:spcBef>
              <a:spcAft>
                <a:spcPts val="0"/>
              </a:spcAft>
              <a:buClr>
                <a:schemeClr val="dk1"/>
              </a:buClr>
              <a:buSzPts val="1750"/>
              <a:buFont typeface="Oswald Light"/>
              <a:buChar char="●"/>
            </a:pPr>
            <a:r>
              <a:rPr lang="en" sz="1750">
                <a:solidFill>
                  <a:schemeClr val="dk1"/>
                </a:solidFill>
                <a:latin typeface="Oswald Light"/>
                <a:ea typeface="Oswald Light"/>
                <a:cs typeface="Oswald Light"/>
                <a:sym typeface="Oswald Light"/>
              </a:rPr>
              <a:t> It employs a scale ranging from 0 to 500, with categories like "Good," "Moderate," "Unhealthy for Sensitive Groups," "Unhealthy," "Very Unhealthy," and "Hazardous" denoting different health risks.</a:t>
            </a:r>
            <a:endParaRPr sz="1750">
              <a:solidFill>
                <a:schemeClr val="dk1"/>
              </a:solidFill>
              <a:latin typeface="Oswald Light"/>
              <a:ea typeface="Oswald Light"/>
              <a:cs typeface="Oswald Light"/>
              <a:sym typeface="Oswald Light"/>
            </a:endParaRPr>
          </a:p>
          <a:p>
            <a:pPr indent="0" lvl="0" marL="457200" rtl="0" algn="l">
              <a:spcBef>
                <a:spcPts val="1200"/>
              </a:spcBef>
              <a:spcAft>
                <a:spcPts val="1200"/>
              </a:spcAft>
              <a:buNone/>
            </a:pPr>
            <a:r>
              <a:t/>
            </a:r>
            <a:endParaRPr sz="1750">
              <a:solidFill>
                <a:schemeClr val="dk1"/>
              </a:solidFill>
              <a:latin typeface="Oswald Light"/>
              <a:ea typeface="Oswald Light"/>
              <a:cs typeface="Oswald Light"/>
              <a:sym typeface="Oswald Light"/>
            </a:endParaRPr>
          </a:p>
        </p:txBody>
      </p:sp>
      <p:pic>
        <p:nvPicPr>
          <p:cNvPr id="72" name="Google Shape;72;p15"/>
          <p:cNvPicPr preferRelativeResize="0"/>
          <p:nvPr/>
        </p:nvPicPr>
        <p:blipFill>
          <a:blip r:embed="rId4">
            <a:alphaModFix/>
          </a:blip>
          <a:stretch>
            <a:fillRect/>
          </a:stretch>
        </p:blipFill>
        <p:spPr>
          <a:xfrm>
            <a:off x="9385300" y="2571750"/>
            <a:ext cx="4419600" cy="35268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pic>
        <p:nvPicPr>
          <p:cNvPr id="77" name="Google Shape;77;p16"/>
          <p:cNvPicPr preferRelativeResize="0"/>
          <p:nvPr/>
        </p:nvPicPr>
        <p:blipFill>
          <a:blip r:embed="rId3">
            <a:alphaModFix/>
          </a:blip>
          <a:stretch>
            <a:fillRect/>
          </a:stretch>
        </p:blipFill>
        <p:spPr>
          <a:xfrm>
            <a:off x="643790" y="0"/>
            <a:ext cx="7856419"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pic>
        <p:nvPicPr>
          <p:cNvPr id="82" name="Google Shape;82;p17"/>
          <p:cNvPicPr preferRelativeResize="0"/>
          <p:nvPr/>
        </p:nvPicPr>
        <p:blipFill rotWithShape="1">
          <a:blip r:embed="rId3">
            <a:alphaModFix amt="63000"/>
          </a:blip>
          <a:srcRect b="32610" l="46213" r="0" t="2297"/>
          <a:stretch/>
        </p:blipFill>
        <p:spPr>
          <a:xfrm>
            <a:off x="0" y="76200"/>
            <a:ext cx="9144003" cy="5143501"/>
          </a:xfrm>
          <a:prstGeom prst="rect">
            <a:avLst/>
          </a:prstGeom>
          <a:noFill/>
          <a:ln>
            <a:noFill/>
          </a:ln>
        </p:spPr>
      </p:pic>
      <p:sp>
        <p:nvSpPr>
          <p:cNvPr id="83" name="Google Shape;83;p17"/>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Dataset </a:t>
            </a:r>
            <a:r>
              <a:rPr lang="en">
                <a:latin typeface="Oswald"/>
                <a:ea typeface="Oswald"/>
                <a:cs typeface="Oswald"/>
                <a:sym typeface="Oswald"/>
              </a:rPr>
              <a:t>- AQI Across the US in 2022</a:t>
            </a:r>
            <a:endParaRPr>
              <a:latin typeface="Oswald"/>
              <a:ea typeface="Oswald"/>
              <a:cs typeface="Oswald"/>
              <a:sym typeface="Oswald"/>
            </a:endParaRPr>
          </a:p>
        </p:txBody>
      </p:sp>
      <p:sp>
        <p:nvSpPr>
          <p:cNvPr id="84" name="Google Shape;84;p17"/>
          <p:cNvSpPr txBox="1"/>
          <p:nvPr>
            <p:ph idx="1" type="body"/>
          </p:nvPr>
        </p:nvSpPr>
        <p:spPr>
          <a:xfrm>
            <a:off x="311700" y="789125"/>
            <a:ext cx="5746200" cy="4455900"/>
          </a:xfrm>
          <a:prstGeom prst="rect">
            <a:avLst/>
          </a:prstGeom>
        </p:spPr>
        <p:txBody>
          <a:bodyPr anchorCtr="0" anchor="t" bIns="91425" lIns="91425" spcFirstLastPara="1" rIns="91425" wrap="square" tIns="91425">
            <a:normAutofit lnSpcReduction="20000"/>
          </a:bodyPr>
          <a:lstStyle/>
          <a:p>
            <a:pPr indent="-342900" lvl="0" marL="457200" rtl="0" algn="l">
              <a:lnSpc>
                <a:spcPct val="115000"/>
              </a:lnSpc>
              <a:spcBef>
                <a:spcPts val="0"/>
              </a:spcBef>
              <a:spcAft>
                <a:spcPts val="0"/>
              </a:spcAft>
              <a:buClr>
                <a:schemeClr val="dk1"/>
              </a:buClr>
              <a:buSzPts val="1800"/>
              <a:buFont typeface="Oswald Light"/>
              <a:buChar char="●"/>
            </a:pPr>
            <a:r>
              <a:rPr lang="en">
                <a:solidFill>
                  <a:schemeClr val="dk1"/>
                </a:solidFill>
                <a:latin typeface="Oswald Light"/>
                <a:ea typeface="Oswald Light"/>
                <a:cs typeface="Oswald Light"/>
                <a:sym typeface="Oswald Light"/>
              </a:rPr>
              <a:t>Our dataset was </a:t>
            </a:r>
            <a:r>
              <a:rPr lang="en">
                <a:solidFill>
                  <a:schemeClr val="dk1"/>
                </a:solidFill>
                <a:latin typeface="Oswald Light"/>
                <a:ea typeface="Oswald Light"/>
                <a:cs typeface="Oswald Light"/>
                <a:sym typeface="Oswald Light"/>
              </a:rPr>
              <a:t>sourced</a:t>
            </a:r>
            <a:r>
              <a:rPr lang="en">
                <a:solidFill>
                  <a:schemeClr val="dk1"/>
                </a:solidFill>
                <a:latin typeface="Oswald Light"/>
                <a:ea typeface="Oswald Light"/>
                <a:cs typeface="Oswald Light"/>
                <a:sym typeface="Oswald Light"/>
              </a:rPr>
              <a:t> from the United States Environmental Protection Agency.</a:t>
            </a:r>
            <a:endParaRPr>
              <a:solidFill>
                <a:schemeClr val="dk1"/>
              </a:solidFill>
              <a:latin typeface="Oswald Light"/>
              <a:ea typeface="Oswald Light"/>
              <a:cs typeface="Oswald Light"/>
              <a:sym typeface="Oswald Light"/>
            </a:endParaRPr>
          </a:p>
          <a:p>
            <a:pPr indent="-342900" lvl="0" marL="457200" rtl="0" algn="l">
              <a:lnSpc>
                <a:spcPct val="115000"/>
              </a:lnSpc>
              <a:spcBef>
                <a:spcPts val="0"/>
              </a:spcBef>
              <a:spcAft>
                <a:spcPts val="0"/>
              </a:spcAft>
              <a:buClr>
                <a:schemeClr val="dk1"/>
              </a:buClr>
              <a:buSzPts val="1800"/>
              <a:buFont typeface="Oswald Light"/>
              <a:buChar char="●"/>
            </a:pPr>
            <a:r>
              <a:rPr lang="en">
                <a:solidFill>
                  <a:schemeClr val="dk1"/>
                </a:solidFill>
                <a:latin typeface="Oswald Light"/>
                <a:ea typeface="Oswald Light"/>
                <a:cs typeface="Oswald Light"/>
                <a:sym typeface="Oswald Light"/>
              </a:rPr>
              <a:t>The original dataset consists of 1001 rows and 18 columns.</a:t>
            </a:r>
            <a:endParaRPr>
              <a:solidFill>
                <a:schemeClr val="dk1"/>
              </a:solidFill>
              <a:latin typeface="Oswald Light"/>
              <a:ea typeface="Oswald Light"/>
              <a:cs typeface="Oswald Light"/>
              <a:sym typeface="Oswald Light"/>
            </a:endParaRPr>
          </a:p>
          <a:p>
            <a:pPr indent="-342900" lvl="0" marL="457200" rtl="0" algn="l">
              <a:lnSpc>
                <a:spcPct val="115000"/>
              </a:lnSpc>
              <a:spcBef>
                <a:spcPts val="0"/>
              </a:spcBef>
              <a:spcAft>
                <a:spcPts val="0"/>
              </a:spcAft>
              <a:buClr>
                <a:schemeClr val="dk1"/>
              </a:buClr>
              <a:buSzPts val="1800"/>
              <a:buFont typeface="Oswald Light"/>
              <a:buChar char="●"/>
            </a:pPr>
            <a:r>
              <a:rPr lang="en">
                <a:solidFill>
                  <a:schemeClr val="dk1"/>
                </a:solidFill>
                <a:latin typeface="Oswald Light"/>
                <a:ea typeface="Oswald Light"/>
                <a:cs typeface="Oswald Light"/>
                <a:sym typeface="Oswald Light"/>
              </a:rPr>
              <a:t>It is AQI data of 2022 recorded at county level. Currently only 1000 counties out of 3143 counties have recorded AQI. Hence the dataset lacks data on many counties</a:t>
            </a:r>
            <a:br>
              <a:rPr lang="en">
                <a:solidFill>
                  <a:schemeClr val="dk1"/>
                </a:solidFill>
                <a:latin typeface="Oswald Light"/>
                <a:ea typeface="Oswald Light"/>
                <a:cs typeface="Oswald Light"/>
                <a:sym typeface="Oswald Light"/>
              </a:rPr>
            </a:br>
            <a:endParaRPr>
              <a:solidFill>
                <a:schemeClr val="dk1"/>
              </a:solidFill>
              <a:latin typeface="Oswald Light"/>
              <a:ea typeface="Oswald Light"/>
              <a:cs typeface="Oswald Light"/>
              <a:sym typeface="Oswald Light"/>
            </a:endParaRPr>
          </a:p>
          <a:p>
            <a:pPr indent="-342900" lvl="0" marL="457200" rtl="0" algn="l">
              <a:lnSpc>
                <a:spcPct val="115000"/>
              </a:lnSpc>
              <a:spcBef>
                <a:spcPts val="0"/>
              </a:spcBef>
              <a:spcAft>
                <a:spcPts val="0"/>
              </a:spcAft>
              <a:buClr>
                <a:schemeClr val="dk1"/>
              </a:buClr>
              <a:buSzPts val="1800"/>
              <a:buFont typeface="Oswald Light"/>
              <a:buChar char="●"/>
            </a:pPr>
            <a:r>
              <a:rPr lang="en">
                <a:solidFill>
                  <a:schemeClr val="dk1"/>
                </a:solidFill>
                <a:latin typeface="Oswald"/>
                <a:ea typeface="Oswald"/>
                <a:cs typeface="Oswald"/>
                <a:sym typeface="Oswald"/>
              </a:rPr>
              <a:t>Variables</a:t>
            </a:r>
            <a:r>
              <a:rPr lang="en">
                <a:solidFill>
                  <a:schemeClr val="dk1"/>
                </a:solidFill>
                <a:latin typeface="Oswald Light"/>
                <a:ea typeface="Oswald Light"/>
                <a:cs typeface="Oswald Light"/>
                <a:sym typeface="Oswald Light"/>
              </a:rPr>
              <a:t> - </a:t>
            </a:r>
            <a:endParaRPr>
              <a:solidFill>
                <a:schemeClr val="dk1"/>
              </a:solidFill>
              <a:latin typeface="Oswald Light"/>
              <a:ea typeface="Oswald Light"/>
              <a:cs typeface="Oswald Light"/>
              <a:sym typeface="Oswald Light"/>
            </a:endParaRPr>
          </a:p>
          <a:p>
            <a:pPr indent="0" lvl="0" marL="457200" rtl="0" algn="l">
              <a:lnSpc>
                <a:spcPct val="115000"/>
              </a:lnSpc>
              <a:spcBef>
                <a:spcPts val="1200"/>
              </a:spcBef>
              <a:spcAft>
                <a:spcPts val="1200"/>
              </a:spcAft>
              <a:buNone/>
            </a:pPr>
            <a:r>
              <a:rPr lang="en">
                <a:solidFill>
                  <a:schemeClr val="dk1"/>
                </a:solidFill>
                <a:latin typeface="Oswald Light"/>
                <a:ea typeface="Oswald Light"/>
                <a:cs typeface="Oswald Light"/>
                <a:sym typeface="Oswald Light"/>
              </a:rPr>
              <a:t>The dataset comprises variables such as State, County, Year, Days with AQI, Good Days, Moderate Days, Unhealthy for Sensitive Groups Days, Unhealthy Days, Very Unhealthy Days, Hazardous Days, Max AQI, 90th Percentile AQI, Median AQI, Days CO, Days NO2, Days Ozone, Days PM2.5, and Days PM10, providing comprehensive information on air quality parameters across different regions and timeframes.</a:t>
            </a:r>
            <a:endParaRPr>
              <a:solidFill>
                <a:schemeClr val="dk1"/>
              </a:solidFill>
              <a:latin typeface="Oswald Light"/>
              <a:ea typeface="Oswald Light"/>
              <a:cs typeface="Oswald Light"/>
              <a:sym typeface="Oswald Light"/>
            </a:endParaRPr>
          </a:p>
        </p:txBody>
      </p:sp>
      <p:pic>
        <p:nvPicPr>
          <p:cNvPr id="85" name="Google Shape;85;p17"/>
          <p:cNvPicPr preferRelativeResize="0"/>
          <p:nvPr/>
        </p:nvPicPr>
        <p:blipFill>
          <a:blip r:embed="rId4">
            <a:alphaModFix/>
          </a:blip>
          <a:stretch>
            <a:fillRect/>
          </a:stretch>
        </p:blipFill>
        <p:spPr>
          <a:xfrm>
            <a:off x="6197600" y="1245998"/>
            <a:ext cx="2845600" cy="2845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AQI was Good on Most Days Across the USA</a:t>
            </a:r>
            <a:endParaRPr/>
          </a:p>
        </p:txBody>
      </p:sp>
      <p:pic>
        <p:nvPicPr>
          <p:cNvPr id="91" name="Google Shape;91;p18"/>
          <p:cNvPicPr preferRelativeResize="0"/>
          <p:nvPr/>
        </p:nvPicPr>
        <p:blipFill rotWithShape="1">
          <a:blip r:embed="rId3">
            <a:alphaModFix/>
          </a:blip>
          <a:srcRect b="17648" l="0" r="0" t="0"/>
          <a:stretch/>
        </p:blipFill>
        <p:spPr>
          <a:xfrm>
            <a:off x="1317500" y="1017725"/>
            <a:ext cx="6168046" cy="41257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AQI was Good on Most Days Across the USA</a:t>
            </a:r>
            <a:endParaRPr/>
          </a:p>
        </p:txBody>
      </p:sp>
      <p:pic>
        <p:nvPicPr>
          <p:cNvPr id="97" name="Google Shape;97;p19"/>
          <p:cNvPicPr preferRelativeResize="0"/>
          <p:nvPr/>
        </p:nvPicPr>
        <p:blipFill>
          <a:blip r:embed="rId3">
            <a:alphaModFix/>
          </a:blip>
          <a:stretch>
            <a:fillRect/>
          </a:stretch>
        </p:blipFill>
        <p:spPr>
          <a:xfrm>
            <a:off x="0" y="1028697"/>
            <a:ext cx="9144000" cy="411480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Days are Mostly Good</a:t>
            </a:r>
            <a:endParaRPr/>
          </a:p>
        </p:txBody>
      </p:sp>
      <p:pic>
        <p:nvPicPr>
          <p:cNvPr id="103" name="Google Shape;103;p20"/>
          <p:cNvPicPr preferRelativeResize="0"/>
          <p:nvPr/>
        </p:nvPicPr>
        <p:blipFill>
          <a:blip r:embed="rId3">
            <a:alphaModFix/>
          </a:blip>
          <a:stretch>
            <a:fillRect/>
          </a:stretch>
        </p:blipFill>
        <p:spPr>
          <a:xfrm>
            <a:off x="1025300" y="1017725"/>
            <a:ext cx="7093399" cy="41257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All Median AQIs by State are Good</a:t>
            </a:r>
            <a:endParaRPr/>
          </a:p>
        </p:txBody>
      </p:sp>
      <p:pic>
        <p:nvPicPr>
          <p:cNvPr id="109" name="Google Shape;109;p21"/>
          <p:cNvPicPr preferRelativeResize="0"/>
          <p:nvPr/>
        </p:nvPicPr>
        <p:blipFill>
          <a:blip r:embed="rId3">
            <a:alphaModFix/>
          </a:blip>
          <a:stretch>
            <a:fillRect/>
          </a:stretch>
        </p:blipFill>
        <p:spPr>
          <a:xfrm>
            <a:off x="1083500" y="1017725"/>
            <a:ext cx="6976998" cy="4125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